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256" r:id="rId2"/>
    <p:sldId id="274" r:id="rId3"/>
    <p:sldId id="283" r:id="rId4"/>
    <p:sldId id="284" r:id="rId5"/>
    <p:sldId id="275" r:id="rId6"/>
    <p:sldId id="285" r:id="rId7"/>
    <p:sldId id="276" r:id="rId8"/>
    <p:sldId id="277" r:id="rId9"/>
    <p:sldId id="278" r:id="rId10"/>
    <p:sldId id="279" r:id="rId11"/>
    <p:sldId id="280" r:id="rId12"/>
    <p:sldId id="286" r:id="rId13"/>
    <p:sldId id="267" r:id="rId14"/>
    <p:sldId id="270" r:id="rId15"/>
    <p:sldId id="294" r:id="rId16"/>
    <p:sldId id="262" r:id="rId17"/>
    <p:sldId id="281" r:id="rId18"/>
    <p:sldId id="287" r:id="rId19"/>
    <p:sldId id="288" r:id="rId20"/>
    <p:sldId id="289" r:id="rId21"/>
    <p:sldId id="290" r:id="rId22"/>
    <p:sldId id="291" r:id="rId23"/>
    <p:sldId id="293" r:id="rId24"/>
  </p:sldIdLst>
  <p:sldSz cx="9144000" cy="6858000" type="screen4x3"/>
  <p:notesSz cx="6761163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E6C6-1E71-498D-AFD8-A51EB8F2478B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11BE-AF0D-434A-A4FA-D2EA72E17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1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11BE-AF0D-434A-A4FA-D2EA72E173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66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ED58F9-B125-4CA2-A3DE-C2FF494E8755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A9D273-4E90-4F95-9F9B-B9126D435BE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DEBFE-7B73-41CF-81D7-5C6D14E2EDDA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DBAC3F-5981-451C-A664-C3BCE791AEA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C832FC5-58C0-4726-A0C7-B83497219608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F45491A-699C-4C27-BCC2-5065DB90849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DFE35D-3605-49A0-B06A-92D9FA9CA0E5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136F8-3908-466D-8B7B-9089FF92B44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7F6E8C-EEE5-4CDC-AEC4-EE37261EAA6C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86BBDD0-1AA3-41A1-B356-BC4927F4B47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755C37-1F4E-451B-AE5E-1FC4A71D4A10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4A25D-11D4-41B9-869D-2BF06023FD7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018D6-F508-4DC9-A635-993180E3E699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AF3F7-278A-4691-8E97-873BB2B1F35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97D27-DA1B-4439-8F2C-868C26E8B226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E662D0-0B36-4955-B9A0-4C611F3B89E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5357F7-832E-48DC-90FB-EBC6F0B53CC8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9077E5-889C-4986-B722-37DF1A5D09C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DD4296-CCD9-4610-9989-289BED522386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CA81C0-AC09-478C-A9FB-F12AEE335AD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B87362-9B44-4495-B352-BFADBB0F4350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057472-B400-4ED5-A77B-E0BBC660C68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B733D1-10A5-405B-A87D-98209DB945A8}" type="datetimeFigureOut">
              <a:rPr lang="nl-NL" smtClean="0"/>
              <a:pPr>
                <a:defRPr/>
              </a:pPr>
              <a:t>8-12-2015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AC7291B-4B3D-4517-9502-15C9A6B356C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Y_bTMvPJQl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1483509"/>
            <a:ext cx="5832648" cy="15854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Kleuter en Kind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4797152"/>
            <a:ext cx="2627784" cy="20608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</a:p>
          <a:p>
            <a:r>
              <a:rPr lang="nl-NL" dirty="0" smtClean="0"/>
              <a:t>Begeleidingskunde</a:t>
            </a:r>
          </a:p>
          <a:p>
            <a:r>
              <a:rPr lang="nl-NL" dirty="0" smtClean="0"/>
              <a:t>Bert Buter</a:t>
            </a:r>
            <a:endParaRPr lang="nl-NL" dirty="0"/>
          </a:p>
          <a:p>
            <a:r>
              <a:rPr lang="nl-NL" dirty="0" smtClean="0"/>
              <a:t>December 2015</a:t>
            </a:r>
            <a:endParaRPr lang="nl-NL" dirty="0"/>
          </a:p>
        </p:txBody>
      </p:sp>
      <p:pic>
        <p:nvPicPr>
          <p:cNvPr id="5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0"/>
            <a:ext cx="2699792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/>
          <a:lstStyle/>
          <a:p>
            <a:r>
              <a:rPr lang="nl-NL" dirty="0" smtClean="0"/>
              <a:t>Hoofdstuk 8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699904"/>
          </a:xfrm>
        </p:spPr>
        <p:txBody>
          <a:bodyPr/>
          <a:lstStyle/>
          <a:p>
            <a:r>
              <a:rPr lang="nl-NL" dirty="0" smtClean="0"/>
              <a:t>Communicatie kent twee aspecten</a:t>
            </a:r>
          </a:p>
          <a:p>
            <a:pPr marL="292608" lvl="1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r>
              <a:rPr lang="nl-NL" dirty="0" smtClean="0"/>
              <a:t>Inhoudelijk</a:t>
            </a:r>
          </a:p>
          <a:p>
            <a:pPr lvl="1"/>
            <a:r>
              <a:rPr lang="nl-NL" dirty="0" smtClean="0"/>
              <a:t>Wat er wordt gecommuniceerd</a:t>
            </a:r>
          </a:p>
          <a:p>
            <a:endParaRPr lang="nl-NL" dirty="0" smtClean="0"/>
          </a:p>
          <a:p>
            <a:r>
              <a:rPr lang="nl-NL" dirty="0" smtClean="0"/>
              <a:t>Relationeel</a:t>
            </a:r>
          </a:p>
          <a:p>
            <a:pPr lvl="1"/>
            <a:r>
              <a:rPr lang="nl-NL" dirty="0" smtClean="0"/>
              <a:t>Hoe er wordt gecommuniceerd</a:t>
            </a:r>
          </a:p>
        </p:txBody>
      </p:sp>
    </p:spTree>
    <p:extLst>
      <p:ext uri="{BB962C8B-B14F-4D97-AF65-F5344CB8AC3E}">
        <p14:creationId xmlns:p14="http://schemas.microsoft.com/office/powerpoint/2010/main" val="34027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dichtbij?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856984" cy="4876800"/>
          </a:xfrm>
        </p:spPr>
        <p:txBody>
          <a:bodyPr>
            <a:normAutofit/>
          </a:bodyPr>
          <a:lstStyle/>
          <a:p>
            <a:r>
              <a:rPr lang="nl-NL" dirty="0" smtClean="0"/>
              <a:t>Bij communicatie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A</a:t>
            </a:r>
            <a:r>
              <a:rPr lang="nl-NL" dirty="0" smtClean="0">
                <a:sym typeface="Wingdings" panose="05000000000000000000" pitchFamily="2" charset="2"/>
              </a:rPr>
              <a:t>fstand tussen zender en ontvanger</a:t>
            </a:r>
            <a:endParaRPr lang="nl-NL" dirty="0" smtClean="0"/>
          </a:p>
          <a:p>
            <a:r>
              <a:rPr lang="nl-NL" dirty="0" smtClean="0"/>
              <a:t>Wat deze afstand is hangt af van de situatie</a:t>
            </a:r>
          </a:p>
          <a:p>
            <a:endParaRPr lang="nl-NL" dirty="0" smtClean="0"/>
          </a:p>
          <a:p>
            <a:r>
              <a:rPr lang="nl-NL" dirty="0" smtClean="0"/>
              <a:t>Vier zones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Intieme zone         tot 45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Persoonlijke zone  van 45 tot 120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Sociale zone	   van 120 tot 360 cm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Publieke zone	   vanaf 360 cm</a:t>
            </a: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1" b="100000" l="0" r="97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0" y="4008076"/>
            <a:ext cx="2843808" cy="28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Intieme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8075240" cy="4846320"/>
          </a:xfrm>
        </p:spPr>
        <p:txBody>
          <a:bodyPr/>
          <a:lstStyle/>
          <a:p>
            <a:r>
              <a:rPr lang="nl-NL" dirty="0" smtClean="0"/>
              <a:t>Je voelt en ruikt elkaar</a:t>
            </a:r>
          </a:p>
          <a:p>
            <a:r>
              <a:rPr lang="nl-NL" dirty="0" smtClean="0"/>
              <a:t>Bepaalde vorm van liefde of vertrouwen is noodzakelijk</a:t>
            </a:r>
          </a:p>
          <a:p>
            <a:r>
              <a:rPr lang="nl-NL" dirty="0" smtClean="0"/>
              <a:t>Voorbeeld:</a:t>
            </a:r>
          </a:p>
          <a:p>
            <a:pPr lvl="1"/>
            <a:r>
              <a:rPr lang="nl-NL" dirty="0" smtClean="0"/>
              <a:t>Moeder/kind</a:t>
            </a:r>
          </a:p>
          <a:p>
            <a:pPr lvl="1"/>
            <a:r>
              <a:rPr lang="nl-NL" dirty="0" smtClean="0"/>
              <a:t>Man/vrouw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516313"/>
            <a:ext cx="27463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Persoonlijke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121" y="1609416"/>
            <a:ext cx="7653263" cy="484632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Persoonlijk contact </a:t>
            </a:r>
            <a:r>
              <a:rPr lang="nl-NL" dirty="0" smtClean="0">
                <a:sym typeface="Wingdings" panose="05000000000000000000" pitchFamily="2" charset="2"/>
              </a:rPr>
              <a:t> persoonlijke gesprekken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Je kunt de ander goed verstaan</a:t>
            </a:r>
            <a:endParaRPr lang="nl-NL" dirty="0" smtClean="0"/>
          </a:p>
          <a:p>
            <a:r>
              <a:rPr lang="nl-NL" dirty="0" smtClean="0"/>
              <a:t>Persoonlijke zone verschilt van persoon tot persoon</a:t>
            </a:r>
          </a:p>
          <a:p>
            <a:endParaRPr lang="nl-NL" dirty="0"/>
          </a:p>
          <a:p>
            <a:pPr lvl="1"/>
            <a:r>
              <a:rPr lang="nl-NL" dirty="0" smtClean="0"/>
              <a:t>Te grote afstand</a:t>
            </a:r>
          </a:p>
          <a:p>
            <a:pPr lvl="2"/>
            <a:r>
              <a:rPr lang="nl-NL" dirty="0" smtClean="0"/>
              <a:t>Voelt als afwijzing voor spreker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Te kleine afstand</a:t>
            </a:r>
          </a:p>
          <a:p>
            <a:pPr lvl="2"/>
            <a:r>
              <a:rPr lang="nl-NL" dirty="0" smtClean="0"/>
              <a:t>Kan ongemakkelijk zijn</a:t>
            </a:r>
          </a:p>
          <a:p>
            <a:pPr lvl="1"/>
            <a:endParaRPr lang="nl-NL" dirty="0" smtClean="0"/>
          </a:p>
          <a:p>
            <a:pPr lvl="1"/>
            <a:r>
              <a:rPr lang="nl-NL" dirty="0"/>
              <a:t>Wat ‘te groot’ en ‘te klein’ is verschilt </a:t>
            </a:r>
            <a:br>
              <a:rPr lang="nl-NL" dirty="0"/>
            </a:br>
            <a:r>
              <a:rPr lang="nl-NL" dirty="0"/>
              <a:t>van persoon tot </a:t>
            </a:r>
            <a:r>
              <a:rPr lang="nl-NL" dirty="0" smtClean="0"/>
              <a:t>persoon</a:t>
            </a:r>
            <a:endParaRPr lang="nl-NL" dirty="0"/>
          </a:p>
          <a:p>
            <a:pPr lvl="2"/>
            <a:r>
              <a:rPr lang="nl-NL" sz="2100" dirty="0"/>
              <a:t>Cultuur, opvoeding, omgeving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Sociale ruimte</a:t>
            </a:r>
            <a:endParaRPr lang="nl-NL" dirty="0"/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2404864"/>
          </a:xfrm>
        </p:spPr>
        <p:txBody>
          <a:bodyPr>
            <a:normAutofit/>
          </a:bodyPr>
          <a:lstStyle/>
          <a:p>
            <a:r>
              <a:rPr lang="nl-NL" dirty="0" smtClean="0"/>
              <a:t>Minder persoonlijk (‘verplicht’) contact</a:t>
            </a:r>
          </a:p>
          <a:p>
            <a:pPr lvl="1"/>
            <a:r>
              <a:rPr lang="nl-NL" dirty="0" smtClean="0"/>
              <a:t>Zakelijk gesprek</a:t>
            </a:r>
          </a:p>
          <a:p>
            <a:pPr lvl="1"/>
            <a:r>
              <a:rPr lang="nl-NL" dirty="0" smtClean="0"/>
              <a:t>Afrekenen aan de kassa</a:t>
            </a:r>
          </a:p>
          <a:p>
            <a:pPr lvl="1"/>
            <a:r>
              <a:rPr lang="nl-NL" dirty="0" smtClean="0"/>
              <a:t>Gesprek in de trein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Publieke ruimte</a:t>
            </a:r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nl-NL" dirty="0" smtClean="0"/>
              <a:t>Onpersoonlijk contact</a:t>
            </a:r>
          </a:p>
          <a:p>
            <a:r>
              <a:rPr lang="nl-NL" dirty="0" smtClean="0"/>
              <a:t>Openbare gelegenheden</a:t>
            </a:r>
            <a:endParaRPr lang="nl-NL" dirty="0"/>
          </a:p>
          <a:p>
            <a:pPr lvl="1"/>
            <a:r>
              <a:rPr lang="nl-NL" dirty="0" smtClean="0"/>
              <a:t>Groepsbijeenkomst met spreker</a:t>
            </a:r>
            <a:endParaRPr lang="nl-NL" dirty="0"/>
          </a:p>
          <a:p>
            <a:pPr lvl="1"/>
            <a:r>
              <a:rPr lang="nl-NL" dirty="0" smtClean="0"/>
              <a:t>Theater</a:t>
            </a:r>
          </a:p>
          <a:p>
            <a:pPr lvl="1"/>
            <a:r>
              <a:rPr lang="nl-NL" dirty="0" smtClean="0"/>
              <a:t>Concert</a:t>
            </a:r>
          </a:p>
          <a:p>
            <a:pPr lvl="1"/>
            <a:r>
              <a:rPr lang="nl-NL" dirty="0" smtClean="0"/>
              <a:t>Interactie is erg moeilijk </a:t>
            </a:r>
            <a:r>
              <a:rPr lang="nl-NL" dirty="0" smtClean="0">
                <a:sym typeface="Wingdings" panose="05000000000000000000" pitchFamily="2" charset="2"/>
              </a:rPr>
              <a:t> vaak eenrichtingsverkeer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126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De ervaren afstand verschilt van persoon tot persoon</a:t>
            </a:r>
            <a:endParaRPr lang="nl-NL" dirty="0"/>
          </a:p>
        </p:txBody>
      </p:sp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Persoonlijk</a:t>
            </a:r>
          </a:p>
          <a:p>
            <a:r>
              <a:rPr lang="nl-NL" dirty="0" smtClean="0"/>
              <a:t>Cultureel bepaald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096344" cy="20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9"/>
          <a:stretch/>
        </p:blipFill>
        <p:spPr bwMode="auto">
          <a:xfrm>
            <a:off x="251520" y="4509120"/>
            <a:ext cx="360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059944"/>
          </a:xfrm>
        </p:spPr>
        <p:txBody>
          <a:bodyPr>
            <a:normAutofit/>
          </a:bodyPr>
          <a:lstStyle/>
          <a:p>
            <a:r>
              <a:rPr lang="nl-NL" dirty="0" smtClean="0"/>
              <a:t>De boodschap komt niet over</a:t>
            </a:r>
          </a:p>
          <a:p>
            <a:pPr lvl="1"/>
            <a:r>
              <a:rPr lang="nl-NL" dirty="0" smtClean="0"/>
              <a:t>De zender kan de boodschap niet goed overdragen</a:t>
            </a:r>
          </a:p>
          <a:p>
            <a:pPr lvl="1"/>
            <a:r>
              <a:rPr lang="nl-NL" dirty="0" smtClean="0"/>
              <a:t>De ontvanger kan de boodschap niet begrijpen / ontvangen zoals bedoeld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Communicatieproblemen</a:t>
            </a:r>
          </a:p>
          <a:p>
            <a:pPr lvl="1"/>
            <a:r>
              <a:rPr lang="nl-NL" dirty="0" smtClean="0"/>
              <a:t>Door verschil in referentiekader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ij het coderen van de boodschap</a:t>
            </a:r>
          </a:p>
          <a:p>
            <a:pPr lvl="1"/>
            <a:r>
              <a:rPr lang="nl-NL" dirty="0" smtClean="0"/>
              <a:t>Door zintuiglijke- of spraakbeperkingen</a:t>
            </a:r>
          </a:p>
          <a:p>
            <a:pPr lvl="1"/>
            <a:r>
              <a:rPr lang="nl-NL" dirty="0" smtClean="0"/>
              <a:t>Bij de decodering van de boodschap</a:t>
            </a:r>
          </a:p>
          <a:p>
            <a:pPr lvl="1"/>
            <a:r>
              <a:rPr lang="nl-NL" dirty="0" smtClean="0"/>
              <a:t>Door ruis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4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Problemen door verschil in referentiekader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612" y="1390680"/>
            <a:ext cx="7810772" cy="549627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Referentiekader= Het geheel van waarden en normen van een persoon of groep</a:t>
            </a:r>
          </a:p>
          <a:p>
            <a:endParaRPr lang="nl-NL" dirty="0" smtClean="0"/>
          </a:p>
          <a:p>
            <a:r>
              <a:rPr lang="nl-NL" dirty="0" smtClean="0"/>
              <a:t>De zender en ontvanger hebben andere waarden</a:t>
            </a:r>
            <a:r>
              <a:rPr lang="nl-NL" dirty="0"/>
              <a:t> </a:t>
            </a:r>
            <a:r>
              <a:rPr lang="nl-NL" dirty="0" smtClean="0"/>
              <a:t>en normen</a:t>
            </a:r>
          </a:p>
          <a:p>
            <a:pPr lvl="1"/>
            <a:r>
              <a:rPr lang="nl-NL" dirty="0" smtClean="0"/>
              <a:t>Je begrijpt de ander niet omdat je …</a:t>
            </a:r>
          </a:p>
          <a:p>
            <a:pPr lvl="2"/>
            <a:r>
              <a:rPr lang="nl-NL" dirty="0" smtClean="0"/>
              <a:t>… totaal andere interesses hebt</a:t>
            </a:r>
          </a:p>
          <a:p>
            <a:pPr lvl="2"/>
            <a:r>
              <a:rPr lang="nl-NL" dirty="0" smtClean="0"/>
              <a:t>… ander werk doet</a:t>
            </a:r>
          </a:p>
          <a:p>
            <a:pPr lvl="2"/>
            <a:r>
              <a:rPr lang="nl-NL" dirty="0" smtClean="0"/>
              <a:t>… een andere levensbeschouwing hebt</a:t>
            </a:r>
          </a:p>
          <a:p>
            <a:pPr lvl="2"/>
            <a:r>
              <a:rPr lang="nl-NL" dirty="0" smtClean="0"/>
              <a:t>… een andere cultuur aanhangt</a:t>
            </a:r>
          </a:p>
          <a:p>
            <a:pPr lvl="2"/>
            <a:r>
              <a:rPr lang="nl-NL" dirty="0" smtClean="0"/>
              <a:t>… etc. </a:t>
            </a:r>
          </a:p>
          <a:p>
            <a:pPr marL="548640" lvl="2" indent="0">
              <a:buNone/>
            </a:pPr>
            <a:endParaRPr lang="nl-NL" sz="2400" dirty="0" smtClean="0">
              <a:solidFill>
                <a:schemeClr val="tx2"/>
              </a:solidFill>
            </a:endParaRPr>
          </a:p>
          <a:p>
            <a:pPr marL="548640" lvl="2" indent="0">
              <a:buNone/>
            </a:pPr>
            <a:r>
              <a:rPr lang="nl-NL" sz="2400" b="1" dirty="0" smtClean="0">
                <a:solidFill>
                  <a:schemeClr val="tx2"/>
                </a:solidFill>
              </a:rPr>
              <a:t>Om deze communicatieproblemen op te </a:t>
            </a:r>
            <a:br>
              <a:rPr lang="nl-NL" sz="2400" b="1" dirty="0" smtClean="0">
                <a:solidFill>
                  <a:schemeClr val="tx2"/>
                </a:solidFill>
              </a:rPr>
            </a:br>
            <a:r>
              <a:rPr lang="nl-NL" sz="2400" b="1" dirty="0" smtClean="0">
                <a:solidFill>
                  <a:schemeClr val="tx2"/>
                </a:solidFill>
              </a:rPr>
              <a:t>lossen is empathie en tolerantie een vereiste!</a:t>
            </a:r>
          </a:p>
          <a:p>
            <a:pPr lvl="2"/>
            <a:endParaRPr lang="nl-N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08" y="3284984"/>
            <a:ext cx="3106367" cy="21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/>
          </a:bodyPr>
          <a:lstStyle/>
          <a:p>
            <a:r>
              <a:rPr lang="nl-NL" dirty="0" smtClean="0"/>
              <a:t>Problemen bij het coderen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7499176" cy="5112568"/>
          </a:xfrm>
        </p:spPr>
        <p:txBody>
          <a:bodyPr>
            <a:normAutofit/>
          </a:bodyPr>
          <a:lstStyle/>
          <a:p>
            <a:r>
              <a:rPr lang="nl-NL" dirty="0" smtClean="0"/>
              <a:t>Coderen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mzetten van gevoelens en gedachten in woorden en gedrag</a:t>
            </a:r>
          </a:p>
          <a:p>
            <a:pPr lvl="1"/>
            <a:r>
              <a:rPr lang="nl-NL" dirty="0" smtClean="0"/>
              <a:t>Hoe zorg je ervoor dat dit goed overkomt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et verpakken van </a:t>
            </a:r>
            <a:r>
              <a:rPr lang="nl-NL" dirty="0"/>
              <a:t>de </a:t>
            </a:r>
            <a:r>
              <a:rPr lang="nl-NL" dirty="0" smtClean="0"/>
              <a:t>boodschap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Fouten die de zender kan maken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nbekende woorden</a:t>
            </a:r>
          </a:p>
          <a:p>
            <a:pPr lvl="1"/>
            <a:r>
              <a:rPr lang="nl-NL" dirty="0" smtClean="0"/>
              <a:t>Intonatie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nduidelijke woorden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58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en Kind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628800"/>
            <a:ext cx="8064896" cy="5112568"/>
          </a:xfrm>
        </p:spPr>
        <p:txBody>
          <a:bodyPr>
            <a:normAutofit/>
          </a:bodyPr>
          <a:lstStyle/>
          <a:p>
            <a:pPr lvl="1"/>
            <a:r>
              <a:rPr lang="nl-NL" dirty="0" smtClean="0">
                <a:solidFill>
                  <a:schemeClr val="tx1"/>
                </a:solidFill>
              </a:rPr>
              <a:t>Verstandelijke ontwikkeling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Leren op school :</a:t>
            </a:r>
          </a:p>
          <a:p>
            <a:pPr marL="749808" lvl="1" indent="-4572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dirty="0" smtClean="0"/>
              <a:t>in staat om samen met anderen onderwijs te volgen</a:t>
            </a:r>
          </a:p>
          <a:p>
            <a:pPr marL="749808" lvl="1" indent="-4572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dirty="0" smtClean="0"/>
              <a:t>kan samen werken </a:t>
            </a:r>
          </a:p>
          <a:p>
            <a:pPr marL="749808" lvl="1" indent="-457200">
              <a:buFont typeface="+mj-lt"/>
              <a:buAutoNum type="arabicPeriod"/>
            </a:pPr>
            <a:r>
              <a:rPr lang="nl-NL" dirty="0" smtClean="0"/>
              <a:t> Kan zich voldoende </a:t>
            </a:r>
            <a:r>
              <a:rPr lang="nl-NL" dirty="0" err="1" smtClean="0"/>
              <a:t>concentereren</a:t>
            </a:r>
            <a:endParaRPr lang="nl-NL" dirty="0" smtClean="0"/>
          </a:p>
          <a:p>
            <a:pPr marL="749808" lvl="1" indent="-457200">
              <a:buFont typeface="+mj-lt"/>
              <a:buAutoNum type="arabicPeriod"/>
            </a:pPr>
            <a:r>
              <a:rPr lang="nl-NL" dirty="0" smtClean="0"/>
              <a:t> Kent begrippen als b.v. links/rechts en grootste en    kleinste</a:t>
            </a:r>
          </a:p>
          <a:p>
            <a:pPr marL="749808" lvl="1" indent="-457200">
              <a:buFont typeface="+mj-lt"/>
              <a:buAutoNum type="arabicPeriod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leren buiten school:</a:t>
            </a:r>
          </a:p>
          <a:p>
            <a:pPr marL="749808" lvl="1" indent="-4572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Ze leren veel van </a:t>
            </a:r>
            <a:r>
              <a:rPr lang="nl-NL" dirty="0" err="1" smtClean="0">
                <a:solidFill>
                  <a:schemeClr val="tx1"/>
                </a:solidFill>
              </a:rPr>
              <a:t>ouders,vriendjes,broers</a:t>
            </a:r>
            <a:r>
              <a:rPr lang="nl-NL" dirty="0" smtClean="0">
                <a:solidFill>
                  <a:schemeClr val="tx1"/>
                </a:solidFill>
              </a:rPr>
              <a:t> en zussen</a:t>
            </a:r>
          </a:p>
          <a:p>
            <a:pPr marL="749808" lvl="1" indent="-45720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Boeken </a:t>
            </a:r>
            <a:r>
              <a:rPr lang="nl-NL" dirty="0" err="1" smtClean="0">
                <a:solidFill>
                  <a:schemeClr val="tx1"/>
                </a:solidFill>
              </a:rPr>
              <a:t>lezen,computeren,sporten,tvprogramma’s</a:t>
            </a:r>
            <a:endParaRPr lang="nl-NL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endParaRPr lang="nl-NL" dirty="0" smtClean="0"/>
          </a:p>
          <a:p>
            <a:pPr marL="292608" lvl="1" indent="0">
              <a:buNone/>
            </a:pPr>
            <a:endParaRPr lang="nl-NL" dirty="0"/>
          </a:p>
          <a:p>
            <a:pPr marL="292608" lvl="1" indent="0">
              <a:buNone/>
            </a:pPr>
            <a:endParaRPr lang="nl-NL" dirty="0" smtClean="0"/>
          </a:p>
          <a:p>
            <a:pPr marL="292608" lvl="1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8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door zintuiglijke beperkingen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zintuigen nemen een boodschap waar</a:t>
            </a:r>
          </a:p>
          <a:p>
            <a:pPr lvl="1"/>
            <a:r>
              <a:rPr lang="nl-NL" dirty="0" smtClean="0"/>
              <a:t>Ogen zien</a:t>
            </a:r>
          </a:p>
          <a:p>
            <a:pPr lvl="1"/>
            <a:r>
              <a:rPr lang="nl-NL" dirty="0" smtClean="0"/>
              <a:t>Oren horen</a:t>
            </a:r>
          </a:p>
          <a:p>
            <a:r>
              <a:rPr lang="nl-NL" dirty="0" smtClean="0"/>
              <a:t>Wanneer er iets mis is met de zintuigen van de ontvanger kan hij de boodschap niet goed meer horen en zien</a:t>
            </a:r>
          </a:p>
          <a:p>
            <a:r>
              <a:rPr lang="nl-NL" dirty="0" smtClean="0"/>
              <a:t>Wanneer er iets mis is met het spraakorgaan van de zender gaat het ook mis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6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bij de decodering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rmAutofit/>
          </a:bodyPr>
          <a:lstStyle/>
          <a:p>
            <a:r>
              <a:rPr lang="nl-NL" dirty="0" smtClean="0"/>
              <a:t>Decoderen</a:t>
            </a:r>
          </a:p>
          <a:p>
            <a:pPr lvl="1"/>
            <a:r>
              <a:rPr lang="nl-NL" dirty="0" smtClean="0"/>
              <a:t>Het ‘uitpakken’ van de boodschap door de ontvanger</a:t>
            </a:r>
          </a:p>
          <a:p>
            <a:pPr lvl="1"/>
            <a:r>
              <a:rPr lang="nl-NL" dirty="0" smtClean="0"/>
              <a:t>De manier waarop de ontvanger de boodschap interpreteert</a:t>
            </a:r>
          </a:p>
          <a:p>
            <a:endParaRPr lang="nl-NL" dirty="0"/>
          </a:p>
          <a:p>
            <a:r>
              <a:rPr lang="nl-NL" dirty="0" smtClean="0"/>
              <a:t>Fouten die de ontvanger kan maken</a:t>
            </a:r>
          </a:p>
          <a:p>
            <a:pPr lvl="1"/>
            <a:r>
              <a:rPr lang="nl-NL" dirty="0" smtClean="0"/>
              <a:t>Hij/zij geeft een andere betekenis aan de woorden of gebaren van de zender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Hij/zij geeft een eigen invulling aan de woorden of gebaren van de zender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>
                <a:sym typeface="Wingdings" panose="05000000000000000000" pitchFamily="2" charset="2"/>
              </a:rPr>
              <a:t>oor emoties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door ruis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248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Externe ruis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Factoren </a:t>
            </a:r>
            <a:r>
              <a:rPr lang="nl-NL" dirty="0"/>
              <a:t>die de communicatie van buitenaf verstoren</a:t>
            </a:r>
          </a:p>
          <a:p>
            <a:pPr lvl="1"/>
            <a:r>
              <a:rPr lang="nl-NL" dirty="0" smtClean="0"/>
              <a:t>Achtergrondgeluiden</a:t>
            </a:r>
          </a:p>
          <a:p>
            <a:pPr lvl="1"/>
            <a:r>
              <a:rPr lang="nl-NL" dirty="0" smtClean="0"/>
              <a:t>Een storende telefoonlijn</a:t>
            </a:r>
          </a:p>
          <a:p>
            <a:pPr lvl="1"/>
            <a:r>
              <a:rPr lang="nl-NL" dirty="0" smtClean="0"/>
              <a:t>Een sneeuwende televisie</a:t>
            </a:r>
          </a:p>
          <a:p>
            <a:pPr lvl="1"/>
            <a:r>
              <a:rPr lang="nl-NL" dirty="0" smtClean="0"/>
              <a:t>Een wrat op iemands lip</a:t>
            </a:r>
          </a:p>
          <a:p>
            <a:pPr lvl="1"/>
            <a:r>
              <a:rPr lang="nl-NL" dirty="0" smtClean="0"/>
              <a:t>Een slechte adem</a:t>
            </a:r>
          </a:p>
          <a:p>
            <a:pPr marL="0" indent="0">
              <a:buNone/>
            </a:pPr>
            <a:r>
              <a:rPr lang="nl-NL" dirty="0" smtClean="0"/>
              <a:t>Interne ruis</a:t>
            </a:r>
          </a:p>
          <a:p>
            <a:r>
              <a:rPr lang="nl-NL" dirty="0" smtClean="0"/>
              <a:t>Ruis </a:t>
            </a:r>
            <a:r>
              <a:rPr lang="nl-NL" dirty="0"/>
              <a:t>die met zender of ontvanger te maken </a:t>
            </a:r>
            <a:r>
              <a:rPr lang="nl-NL" dirty="0" smtClean="0"/>
              <a:t>heeft</a:t>
            </a:r>
          </a:p>
          <a:p>
            <a:pPr lvl="1"/>
            <a:r>
              <a:rPr lang="nl-NL" dirty="0" smtClean="0"/>
              <a:t>Zender heeft hoofdpijn</a:t>
            </a:r>
          </a:p>
          <a:p>
            <a:pPr lvl="1"/>
            <a:r>
              <a:rPr lang="nl-NL" dirty="0" smtClean="0"/>
              <a:t>De ontvanger heeft vooroordelen over de zender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Hoofdstuk 12 </a:t>
            </a:r>
          </a:p>
          <a:p>
            <a:pPr lvl="1"/>
            <a:r>
              <a:rPr lang="nl-NL" dirty="0" smtClean="0"/>
              <a:t>Opdracht 4, 5, 6, 7 en 11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Hoofdstuk 13</a:t>
            </a:r>
          </a:p>
          <a:p>
            <a:pPr lvl="1"/>
            <a:r>
              <a:rPr lang="nl-NL" dirty="0" smtClean="0"/>
              <a:t>Opdracht 1, 3, 4, 5, 6, 7 en 8</a:t>
            </a:r>
            <a:endParaRPr lang="nl-NL" dirty="0"/>
          </a:p>
        </p:txBody>
      </p:sp>
      <p:pic>
        <p:nvPicPr>
          <p:cNvPr id="4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633">
            <a:off x="7189527" y="4647818"/>
            <a:ext cx="1609547" cy="20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Sociale en persoonlijk</a:t>
            </a:r>
            <a:r>
              <a:rPr lang="nl-NL" dirty="0"/>
              <a:t/>
            </a:r>
            <a:br>
              <a:rPr lang="nl-NL" dirty="0"/>
            </a:br>
            <a:r>
              <a:rPr lang="nl-NL" smtClean="0"/>
              <a:t>heidsontwikkeling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987936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Omgang met andere kinderen </a:t>
            </a:r>
          </a:p>
          <a:p>
            <a:pPr marL="292608" lvl="1" indent="0">
              <a:buNone/>
            </a:pPr>
            <a:endParaRPr lang="nl-NL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Door rollenspelen ( situaties nabootst)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Constructiespeelgoed (</a:t>
            </a:r>
            <a:r>
              <a:rPr lang="nl-NL" dirty="0" err="1" smtClean="0"/>
              <a:t>duplo,lego</a:t>
            </a:r>
            <a:r>
              <a:rPr lang="nl-NL" dirty="0" smtClean="0"/>
              <a:t> of </a:t>
            </a:r>
            <a:r>
              <a:rPr lang="nl-NL" dirty="0" err="1" smtClean="0"/>
              <a:t>knex</a:t>
            </a:r>
            <a:r>
              <a:rPr lang="nl-NL" dirty="0" smtClean="0"/>
              <a:t>.)</a:t>
            </a:r>
            <a:endParaRPr lang="nl-NL" dirty="0"/>
          </a:p>
          <a:p>
            <a:pPr lvl="1"/>
            <a:r>
              <a:rPr lang="nl-NL" dirty="0" smtClean="0"/>
              <a:t>Conformisme ( het kind past zich aan)</a:t>
            </a:r>
            <a:endParaRPr lang="nl-NL" sz="4400" dirty="0" smtClean="0">
              <a:solidFill>
                <a:schemeClr val="tx2"/>
              </a:solidFill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ederzijdse beïnvloeding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Omgang met volwassenen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   6 jarige kijkt tegen alle aardige volwassene op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8 jarige gehoorzaamt een volwassene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10 jarige kind luistert pas naar een  </a:t>
            </a:r>
            <a:r>
              <a:rPr lang="nl-NL" dirty="0" err="1" smtClean="0"/>
              <a:t>volwas</a:t>
            </a:r>
            <a:r>
              <a:rPr lang="nl-NL" dirty="0" smtClean="0"/>
              <a:t>-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</a:t>
            </a:r>
            <a:r>
              <a:rPr lang="nl-NL" dirty="0" err="1" smtClean="0"/>
              <a:t>sene</a:t>
            </a:r>
            <a:r>
              <a:rPr lang="nl-NL" dirty="0" smtClean="0"/>
              <a:t>, </a:t>
            </a:r>
            <a:r>
              <a:rPr lang="nl-NL" dirty="0" smtClean="0"/>
              <a:t>als hij zich eerst persoonlijk heeft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bewezen.</a:t>
            </a:r>
            <a:r>
              <a:rPr lang="nl-NL" dirty="0" smtClean="0"/>
              <a:t>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5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 schaamtegevoelens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Schuldbewustzijn ( straf en beloning)</a:t>
            </a:r>
          </a:p>
          <a:p>
            <a:pPr marL="0" indent="0">
              <a:buNone/>
            </a:pPr>
            <a:r>
              <a:rPr lang="nl-NL" dirty="0" smtClean="0"/>
              <a:t>Kleuter gaat ervan uit dat iets niet mag ,nooit mag.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Emotionele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Kleuterfase ontwikkelt zich een zelfbeeld</a:t>
            </a:r>
            <a:endParaRPr lang="nl-NL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Kind leert hoe  andere tegen hem doen en wat ze tegen hem zeggen.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Een kind dat negatief beeld van zichzelf heeft, zal zich ongelukkig voelen en vaak verlegen en onzeker zijn.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347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Lichamelijke en seksuele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Kleuter groeit zo’n 8 cm per jaar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Mollige vingertjes verdwijnen en verfijnde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motoriek.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Seksuele interesse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interesse in geslachtsdelen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 Waar kom ik vandaan ( mamma’s buik)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 6 tot 10 jaar spelen vaak ook met andere geslacht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  Vaak vinden meisje bij hun 10 de jongens niets aan ( te stoer 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Jongens vinden de meisjes te truttig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   Na hun 11</a:t>
            </a:r>
            <a:r>
              <a:rPr lang="nl-NL" baseline="30000" dirty="0" smtClean="0"/>
              <a:t>de</a:t>
            </a:r>
            <a:r>
              <a:rPr lang="nl-NL" dirty="0" smtClean="0"/>
              <a:t> gaat deze fase over.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Geslachtsgebonden gedrag</a:t>
            </a:r>
          </a:p>
          <a:p>
            <a:pPr marL="292608" lvl="1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Een jongen gaat zich als jongen gedragen en meisje als een echt meisje</a:t>
            </a:r>
            <a:endParaRPr lang="nl-NL" dirty="0" smtClean="0"/>
          </a:p>
          <a:p>
            <a:pPr lvl="2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28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Verbale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Uitwisseling van woorden</a:t>
            </a:r>
          </a:p>
          <a:p>
            <a:pPr lvl="1"/>
            <a:r>
              <a:rPr lang="nl-NL" dirty="0" smtClean="0"/>
              <a:t>Een gesprek voeren</a:t>
            </a:r>
          </a:p>
          <a:p>
            <a:pPr lvl="1"/>
            <a:r>
              <a:rPr lang="nl-NL" dirty="0" smtClean="0"/>
              <a:t>Lezen</a:t>
            </a:r>
          </a:p>
          <a:p>
            <a:pPr lvl="1"/>
            <a:r>
              <a:rPr lang="nl-NL" dirty="0" smtClean="0"/>
              <a:t>Tv kijken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Valkuil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erwarring over de betekenis van woorden</a:t>
            </a:r>
            <a:endParaRPr lang="nl-NL" dirty="0"/>
          </a:p>
          <a:p>
            <a:pPr lvl="2"/>
            <a:r>
              <a:rPr lang="nl-NL" dirty="0"/>
              <a:t>Ik geloof in jou	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in democratie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in Sinterklaas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het wel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Ik geloof haar niet</a:t>
            </a:r>
          </a:p>
          <a:p>
            <a:pPr marL="530352" lvl="2" indent="0">
              <a:buNone/>
            </a:pP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>
            <a:hlinkClick r:id="rId2" tooltip="https://www.youtube.com/watch?v=Y_bTMvPJQl4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286741" cy="13355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Non-verbale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Lichaamstaal</a:t>
            </a:r>
          </a:p>
          <a:p>
            <a:pPr lvl="1"/>
            <a:r>
              <a:rPr lang="nl-NL" dirty="0" smtClean="0"/>
              <a:t>Gebaren, houding, gezichtsuitdrukking, stem</a:t>
            </a:r>
          </a:p>
          <a:p>
            <a:pPr lvl="1"/>
            <a:r>
              <a:rPr lang="nl-NL" dirty="0" smtClean="0"/>
              <a:t>Geeft extra betekenis aan verbale communicatie</a:t>
            </a:r>
          </a:p>
          <a:p>
            <a:pPr lvl="1"/>
            <a:r>
              <a:rPr lang="nl-NL" dirty="0" smtClean="0"/>
              <a:t>Onbewust en bewust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54835"/>
            <a:ext cx="4274840" cy="20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Samenhang verbaal en non-verbaal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Verbaal en non-verbaal bestaan niet apart van elkaar</a:t>
            </a:r>
          </a:p>
          <a:p>
            <a:endParaRPr lang="nl-NL" dirty="0" smtClean="0"/>
          </a:p>
          <a:p>
            <a:r>
              <a:rPr lang="nl-NL" dirty="0" smtClean="0"/>
              <a:t>Er bestaan vier relaties</a:t>
            </a:r>
          </a:p>
          <a:p>
            <a:pPr lvl="1"/>
            <a:r>
              <a:rPr lang="nl-NL" dirty="0" smtClean="0"/>
              <a:t>Ondersteuning</a:t>
            </a:r>
          </a:p>
          <a:p>
            <a:pPr lvl="1"/>
            <a:r>
              <a:rPr lang="nl-NL" dirty="0" smtClean="0"/>
              <a:t>Sociale verhouding</a:t>
            </a:r>
          </a:p>
          <a:p>
            <a:pPr lvl="1"/>
            <a:r>
              <a:rPr lang="nl-NL" dirty="0" smtClean="0"/>
              <a:t>Vervanging voor spreken</a:t>
            </a:r>
          </a:p>
          <a:p>
            <a:pPr lvl="1"/>
            <a:r>
              <a:rPr lang="nl-NL" dirty="0" err="1" smtClean="0"/>
              <a:t>Tegenspreking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825</TotalTime>
  <Words>844</Words>
  <Application>Microsoft Office PowerPoint</Application>
  <PresentationFormat>Diavoorstelling (4:3)</PresentationFormat>
  <Paragraphs>209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Overvloed</vt:lpstr>
      <vt:lpstr>Kleuter en Kind</vt:lpstr>
      <vt:lpstr>Kleuter en Kind</vt:lpstr>
      <vt:lpstr>Sociale en persoonlijk heidsontwikkeling</vt:lpstr>
      <vt:lpstr>Ontwikkeling schaamtegevoelens</vt:lpstr>
      <vt:lpstr>Emotionele ontwikkeling</vt:lpstr>
      <vt:lpstr>Lichamelijke en seksuele  ontwikkeling</vt:lpstr>
      <vt:lpstr>Verbale communicatie</vt:lpstr>
      <vt:lpstr>Non-verbale communicatie</vt:lpstr>
      <vt:lpstr>Samenhang verbaal en non-verbaal</vt:lpstr>
      <vt:lpstr>Twee aspecten</vt:lpstr>
      <vt:lpstr>Hoe dichtbij?</vt:lpstr>
      <vt:lpstr>Intieme zone</vt:lpstr>
      <vt:lpstr>Persoonlijke zone</vt:lpstr>
      <vt:lpstr>Sociale ruimte</vt:lpstr>
      <vt:lpstr>Publieke ruimte</vt:lpstr>
      <vt:lpstr>De ervaren afstand verschilt van persoon tot persoon</vt:lpstr>
      <vt:lpstr>Communicatieproblemen</vt:lpstr>
      <vt:lpstr>Problemen door verschil in referentiekader</vt:lpstr>
      <vt:lpstr>Problemen bij het coderen</vt:lpstr>
      <vt:lpstr>Problemen door zintuiglijke beperkingen</vt:lpstr>
      <vt:lpstr>Problemen bij de decodering</vt:lpstr>
      <vt:lpstr>Problemen door ruis</vt:lpstr>
      <vt:lpstr>Opdracht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Haagsma</dc:creator>
  <cp:lastModifiedBy>L. Buter</cp:lastModifiedBy>
  <cp:revision>75</cp:revision>
  <cp:lastPrinted>2014-05-13T14:48:50Z</cp:lastPrinted>
  <dcterms:created xsi:type="dcterms:W3CDTF">2014-05-11T10:23:38Z</dcterms:created>
  <dcterms:modified xsi:type="dcterms:W3CDTF">2015-12-08T15:05:44Z</dcterms:modified>
</cp:coreProperties>
</file>